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1066703e5a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1066703e5a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1066703e5a0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1066703e5a0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1066703e5a0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1066703e5a0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1066703e5a0_1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1066703e5a0_1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1066703e5a0_2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1066703e5a0_2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1066703e5a0_1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1066703e5a0_1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1066703e5a0_1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1066703e5a0_1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1066703e5a0_1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1066703e5a0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o"/>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ro"/>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0.jpg"/><Relationship Id="rId4" Type="http://schemas.openxmlformats.org/officeDocument/2006/relationships/image" Target="../media/image1.jpg"/><Relationship Id="rId5"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jpg"/><Relationship Id="rId4" Type="http://schemas.openxmlformats.org/officeDocument/2006/relationships/image" Target="../media/image9.jpg"/><Relationship Id="rId5" Type="http://schemas.openxmlformats.org/officeDocument/2006/relationships/image" Target="../media/image18.jpg"/><Relationship Id="rId6" Type="http://schemas.openxmlformats.org/officeDocument/2006/relationships/image" Target="../media/image11.jpg"/><Relationship Id="rId7"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jpg"/><Relationship Id="rId4" Type="http://schemas.openxmlformats.org/officeDocument/2006/relationships/image" Target="../media/image14.jpg"/><Relationship Id="rId5" Type="http://schemas.openxmlformats.org/officeDocument/2006/relationships/image" Target="../media/image1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jpg"/><Relationship Id="rId4" Type="http://schemas.openxmlformats.org/officeDocument/2006/relationships/image" Target="../media/image8.png"/><Relationship Id="rId5" Type="http://schemas.openxmlformats.org/officeDocument/2006/relationships/image" Target="../media/image3.jpg"/><Relationship Id="rId6"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0.jpg"/><Relationship Id="rId4" Type="http://schemas.openxmlformats.org/officeDocument/2006/relationships/image" Target="../media/image13.jpg"/><Relationship Id="rId5" Type="http://schemas.openxmlformats.org/officeDocument/2006/relationships/image" Target="../media/image1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0.jpg"/><Relationship Id="rId4" Type="http://schemas.openxmlformats.org/officeDocument/2006/relationships/image" Target="../media/image20.jpg"/><Relationship Id="rId5" Type="http://schemas.openxmlformats.org/officeDocument/2006/relationships/image" Target="../media/image22.jpg"/><Relationship Id="rId6" Type="http://schemas.openxmlformats.org/officeDocument/2006/relationships/image" Target="../media/image2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0.jpg"/><Relationship Id="rId4" Type="http://schemas.openxmlformats.org/officeDocument/2006/relationships/image" Target="../media/image2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jpg"/><Relationship Id="rId4" Type="http://schemas.openxmlformats.org/officeDocument/2006/relationships/image" Target="../media/image27.jpg"/><Relationship Id="rId5" Type="http://schemas.openxmlformats.org/officeDocument/2006/relationships/image" Target="../media/image2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56" name="Google Shape;56;p13"/>
          <p:cNvPicPr preferRelativeResize="0"/>
          <p:nvPr/>
        </p:nvPicPr>
        <p:blipFill>
          <a:blip r:embed="rId3">
            <a:alphaModFix/>
          </a:blip>
          <a:stretch>
            <a:fillRect/>
          </a:stretch>
        </p:blipFill>
        <p:spPr>
          <a:xfrm>
            <a:off x="-1557350" y="-494425"/>
            <a:ext cx="12128824" cy="5637925"/>
          </a:xfrm>
          <a:prstGeom prst="rect">
            <a:avLst/>
          </a:prstGeom>
          <a:noFill/>
          <a:ln>
            <a:noFill/>
          </a:ln>
        </p:spPr>
      </p:pic>
      <p:sp>
        <p:nvSpPr>
          <p:cNvPr id="57" name="Google Shape;57;p13"/>
          <p:cNvSpPr txBox="1"/>
          <p:nvPr/>
        </p:nvSpPr>
        <p:spPr>
          <a:xfrm>
            <a:off x="1234025" y="1626100"/>
            <a:ext cx="81243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o" sz="1800">
                <a:latin typeface="Playfair Display"/>
                <a:ea typeface="Playfair Display"/>
                <a:cs typeface="Playfair Display"/>
                <a:sym typeface="Playfair Display"/>
              </a:rPr>
              <a:t>TO BE OR NOT TO BE ADDICTED? THAT IS THE QUESTION! AM I?</a:t>
            </a:r>
            <a:endParaRPr b="1" sz="1800">
              <a:latin typeface="Playfair Display"/>
              <a:ea typeface="Playfair Display"/>
              <a:cs typeface="Playfair Display"/>
              <a:sym typeface="Playfair Display"/>
            </a:endParaRPr>
          </a:p>
          <a:p>
            <a:pPr indent="0" lvl="0" marL="0" rtl="0" algn="l">
              <a:spcBef>
                <a:spcPts val="0"/>
              </a:spcBef>
              <a:spcAft>
                <a:spcPts val="0"/>
              </a:spcAft>
              <a:buNone/>
            </a:pPr>
            <a:r>
              <a:rPr b="1" lang="ro" sz="1800">
                <a:latin typeface="Playfair Display"/>
                <a:ea typeface="Playfair Display"/>
                <a:cs typeface="Playfair Display"/>
                <a:sym typeface="Playfair Display"/>
              </a:rPr>
              <a:t>       FIGHTING ADDICTIONS IS FIGHTING SCHOOL DROPOUT</a:t>
            </a:r>
            <a:endParaRPr b="1" sz="1800">
              <a:latin typeface="Playfair Display"/>
              <a:ea typeface="Playfair Display"/>
              <a:cs typeface="Playfair Display"/>
              <a:sym typeface="Playfair Display"/>
            </a:endParaRPr>
          </a:p>
        </p:txBody>
      </p:sp>
      <p:sp>
        <p:nvSpPr>
          <p:cNvPr id="58" name="Google Shape;58;p13"/>
          <p:cNvSpPr txBox="1"/>
          <p:nvPr/>
        </p:nvSpPr>
        <p:spPr>
          <a:xfrm>
            <a:off x="2869400" y="2365000"/>
            <a:ext cx="3837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o"/>
              <a:t>___________________________________</a:t>
            </a:r>
            <a:endParaRPr/>
          </a:p>
        </p:txBody>
      </p:sp>
      <p:sp>
        <p:nvSpPr>
          <p:cNvPr id="59" name="Google Shape;59;p13"/>
          <p:cNvSpPr txBox="1"/>
          <p:nvPr/>
        </p:nvSpPr>
        <p:spPr>
          <a:xfrm>
            <a:off x="1929525" y="2943725"/>
            <a:ext cx="8520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o" sz="1800">
                <a:latin typeface="Playfair Display"/>
                <a:ea typeface="Playfair Display"/>
                <a:cs typeface="Playfair Display"/>
                <a:sym typeface="Playfair Display"/>
              </a:rPr>
              <a:t>DIRE NON A TES ADDICTIONS C’EST VIVRE A FOND!</a:t>
            </a:r>
            <a:endParaRPr b="1" sz="1800">
              <a:latin typeface="Playfair Display"/>
              <a:ea typeface="Playfair Display"/>
              <a:cs typeface="Playfair Display"/>
              <a:sym typeface="Playfair Displ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65" name="Google Shape;65;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66" name="Google Shape;66;p14"/>
          <p:cNvPicPr preferRelativeResize="0"/>
          <p:nvPr/>
        </p:nvPicPr>
        <p:blipFill>
          <a:blip r:embed="rId3">
            <a:alphaModFix/>
          </a:blip>
          <a:stretch>
            <a:fillRect/>
          </a:stretch>
        </p:blipFill>
        <p:spPr>
          <a:xfrm>
            <a:off x="0" y="-36175"/>
            <a:ext cx="9144000" cy="5215850"/>
          </a:xfrm>
          <a:prstGeom prst="rect">
            <a:avLst/>
          </a:prstGeom>
          <a:noFill/>
          <a:ln>
            <a:noFill/>
          </a:ln>
        </p:spPr>
      </p:pic>
      <p:sp>
        <p:nvSpPr>
          <p:cNvPr id="67" name="Google Shape;67;p14"/>
          <p:cNvSpPr txBox="1"/>
          <p:nvPr/>
        </p:nvSpPr>
        <p:spPr>
          <a:xfrm>
            <a:off x="311700" y="236850"/>
            <a:ext cx="41223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ro" sz="2100">
                <a:latin typeface="Comfortaa"/>
                <a:ea typeface="Comfortaa"/>
                <a:cs typeface="Comfortaa"/>
                <a:sym typeface="Comfortaa"/>
              </a:rPr>
              <a:t>LUNI, 22 noiembrie </a:t>
            </a:r>
            <a:endParaRPr b="1" sz="2100">
              <a:latin typeface="Comfortaa"/>
              <a:ea typeface="Comfortaa"/>
              <a:cs typeface="Comfortaa"/>
              <a:sym typeface="Comfortaa"/>
            </a:endParaRPr>
          </a:p>
        </p:txBody>
      </p:sp>
      <p:pic>
        <p:nvPicPr>
          <p:cNvPr id="68" name="Google Shape;68;p14"/>
          <p:cNvPicPr preferRelativeResize="0"/>
          <p:nvPr/>
        </p:nvPicPr>
        <p:blipFill>
          <a:blip r:embed="rId4">
            <a:alphaModFix/>
          </a:blip>
          <a:stretch>
            <a:fillRect/>
          </a:stretch>
        </p:blipFill>
        <p:spPr>
          <a:xfrm>
            <a:off x="6070925" y="236848"/>
            <a:ext cx="2562313" cy="3416402"/>
          </a:xfrm>
          <a:prstGeom prst="rect">
            <a:avLst/>
          </a:prstGeom>
          <a:noFill/>
          <a:ln>
            <a:noFill/>
          </a:ln>
        </p:spPr>
      </p:pic>
      <p:sp>
        <p:nvSpPr>
          <p:cNvPr id="69" name="Google Shape;69;p14"/>
          <p:cNvSpPr txBox="1"/>
          <p:nvPr/>
        </p:nvSpPr>
        <p:spPr>
          <a:xfrm>
            <a:off x="364325" y="842250"/>
            <a:ext cx="5486400" cy="201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o" sz="1700"/>
              <a:t>  Luni, a fost prima zi de activitati in cadrul proiectului. Am mers impreuna cu restul echipelor la scoala gazda din Vialonga.</a:t>
            </a:r>
            <a:endParaRPr sz="1700"/>
          </a:p>
          <a:p>
            <a:pPr indent="0" lvl="0" marL="0" rtl="0" algn="l">
              <a:spcBef>
                <a:spcPts val="0"/>
              </a:spcBef>
              <a:spcAft>
                <a:spcPts val="0"/>
              </a:spcAft>
              <a:buNone/>
            </a:pPr>
            <a:r>
              <a:rPr lang="ro" sz="1700"/>
              <a:t>  Acolo am facut cunostinta cu restul copiilor din proiect si am primit cateva lectii de portugheza de la profesorii scolii respective.</a:t>
            </a:r>
            <a:endParaRPr sz="1700"/>
          </a:p>
          <a:p>
            <a:pPr indent="0" lvl="0" marL="0" rtl="0" algn="l">
              <a:spcBef>
                <a:spcPts val="0"/>
              </a:spcBef>
              <a:spcAft>
                <a:spcPts val="0"/>
              </a:spcAft>
              <a:buNone/>
            </a:pPr>
            <a:r>
              <a:rPr lang="ro" sz="1700"/>
              <a:t>  La finalul activitatii, am vizitat “</a:t>
            </a:r>
            <a:r>
              <a:rPr lang="ro" sz="1700"/>
              <a:t>Oceanário de Lisboa”.</a:t>
            </a:r>
            <a:endParaRPr sz="1700"/>
          </a:p>
        </p:txBody>
      </p:sp>
      <p:pic>
        <p:nvPicPr>
          <p:cNvPr id="70" name="Google Shape;70;p14"/>
          <p:cNvPicPr preferRelativeResize="0"/>
          <p:nvPr/>
        </p:nvPicPr>
        <p:blipFill>
          <a:blip r:embed="rId5">
            <a:alphaModFix/>
          </a:blip>
          <a:stretch>
            <a:fillRect/>
          </a:stretch>
        </p:blipFill>
        <p:spPr>
          <a:xfrm>
            <a:off x="2858725" y="2813827"/>
            <a:ext cx="2992000" cy="224397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6" name="Google Shape;76;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77" name="Google Shape;77;p15"/>
          <p:cNvPicPr preferRelativeResize="0"/>
          <p:nvPr/>
        </p:nvPicPr>
        <p:blipFill>
          <a:blip r:embed="rId3">
            <a:alphaModFix/>
          </a:blip>
          <a:stretch>
            <a:fillRect/>
          </a:stretch>
        </p:blipFill>
        <p:spPr>
          <a:xfrm>
            <a:off x="0" y="0"/>
            <a:ext cx="9144000" cy="5143500"/>
          </a:xfrm>
          <a:prstGeom prst="rect">
            <a:avLst/>
          </a:prstGeom>
          <a:noFill/>
          <a:ln>
            <a:noFill/>
          </a:ln>
        </p:spPr>
      </p:pic>
      <p:sp>
        <p:nvSpPr>
          <p:cNvPr id="78" name="Google Shape;78;p15"/>
          <p:cNvSpPr txBox="1"/>
          <p:nvPr/>
        </p:nvSpPr>
        <p:spPr>
          <a:xfrm>
            <a:off x="430475" y="445025"/>
            <a:ext cx="1023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latin typeface="Comfortaa"/>
              <a:ea typeface="Comfortaa"/>
              <a:cs typeface="Comfortaa"/>
              <a:sym typeface="Comfortaa"/>
            </a:endParaRPr>
          </a:p>
        </p:txBody>
      </p:sp>
      <p:pic>
        <p:nvPicPr>
          <p:cNvPr id="79" name="Google Shape;79;p15"/>
          <p:cNvPicPr preferRelativeResize="0"/>
          <p:nvPr/>
        </p:nvPicPr>
        <p:blipFill>
          <a:blip r:embed="rId4">
            <a:alphaModFix/>
          </a:blip>
          <a:stretch>
            <a:fillRect/>
          </a:stretch>
        </p:blipFill>
        <p:spPr>
          <a:xfrm>
            <a:off x="311700" y="713004"/>
            <a:ext cx="2453925" cy="3271910"/>
          </a:xfrm>
          <a:prstGeom prst="rect">
            <a:avLst/>
          </a:prstGeom>
          <a:noFill/>
          <a:ln>
            <a:noFill/>
          </a:ln>
        </p:spPr>
      </p:pic>
      <p:pic>
        <p:nvPicPr>
          <p:cNvPr id="80" name="Google Shape;80;p15"/>
          <p:cNvPicPr preferRelativeResize="0"/>
          <p:nvPr/>
        </p:nvPicPr>
        <p:blipFill>
          <a:blip r:embed="rId5">
            <a:alphaModFix/>
          </a:blip>
          <a:stretch>
            <a:fillRect/>
          </a:stretch>
        </p:blipFill>
        <p:spPr>
          <a:xfrm>
            <a:off x="6083175" y="640749"/>
            <a:ext cx="2562301" cy="3416428"/>
          </a:xfrm>
          <a:prstGeom prst="rect">
            <a:avLst/>
          </a:prstGeom>
          <a:noFill/>
          <a:ln>
            <a:noFill/>
          </a:ln>
        </p:spPr>
      </p:pic>
      <p:pic>
        <p:nvPicPr>
          <p:cNvPr id="81" name="Google Shape;81;p15"/>
          <p:cNvPicPr preferRelativeResize="0"/>
          <p:nvPr/>
        </p:nvPicPr>
        <p:blipFill>
          <a:blip r:embed="rId6">
            <a:alphaModFix/>
          </a:blip>
          <a:stretch>
            <a:fillRect/>
          </a:stretch>
        </p:blipFill>
        <p:spPr>
          <a:xfrm>
            <a:off x="3143250" y="640761"/>
            <a:ext cx="2562290" cy="3416402"/>
          </a:xfrm>
          <a:prstGeom prst="rect">
            <a:avLst/>
          </a:prstGeom>
          <a:noFill/>
          <a:ln>
            <a:noFill/>
          </a:ln>
        </p:spPr>
      </p:pic>
      <p:sp>
        <p:nvSpPr>
          <p:cNvPr id="82" name="Google Shape;82;p15"/>
          <p:cNvSpPr txBox="1"/>
          <p:nvPr/>
        </p:nvSpPr>
        <p:spPr>
          <a:xfrm>
            <a:off x="3143250" y="4331825"/>
            <a:ext cx="4156500" cy="807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ro" sz="2300">
                <a:solidFill>
                  <a:schemeClr val="dk1"/>
                </a:solidFill>
                <a:highlight>
                  <a:srgbClr val="FFFFFF"/>
                </a:highlight>
                <a:latin typeface="Roboto"/>
                <a:ea typeface="Roboto"/>
                <a:cs typeface="Roboto"/>
                <a:sym typeface="Roboto"/>
              </a:rPr>
              <a:t>Oceanário de Lisboa</a:t>
            </a:r>
            <a:endParaRPr sz="2300">
              <a:solidFill>
                <a:schemeClr val="dk1"/>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
        <p:nvSpPr>
          <p:cNvPr id="83" name="Google Shape;83;p15"/>
          <p:cNvSpPr txBox="1"/>
          <p:nvPr/>
        </p:nvSpPr>
        <p:spPr>
          <a:xfrm>
            <a:off x="1770275" y="4286400"/>
            <a:ext cx="654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84" name="Google Shape;84;p15"/>
          <p:cNvPicPr preferRelativeResize="0"/>
          <p:nvPr/>
        </p:nvPicPr>
        <p:blipFill>
          <a:blip r:embed="rId7">
            <a:alphaModFix/>
          </a:blip>
          <a:stretch>
            <a:fillRect/>
          </a:stretch>
        </p:blipFill>
        <p:spPr>
          <a:xfrm>
            <a:off x="2635350" y="4232550"/>
            <a:ext cx="507900" cy="507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90" name="Google Shape;90;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1" name="Google Shape;91;p16"/>
          <p:cNvPicPr preferRelativeResize="0"/>
          <p:nvPr/>
        </p:nvPicPr>
        <p:blipFill>
          <a:blip r:embed="rId3">
            <a:alphaModFix/>
          </a:blip>
          <a:stretch>
            <a:fillRect/>
          </a:stretch>
        </p:blipFill>
        <p:spPr>
          <a:xfrm>
            <a:off x="0" y="0"/>
            <a:ext cx="9144000" cy="5143500"/>
          </a:xfrm>
          <a:prstGeom prst="rect">
            <a:avLst/>
          </a:prstGeom>
          <a:noFill/>
          <a:ln>
            <a:noFill/>
          </a:ln>
        </p:spPr>
      </p:pic>
      <p:sp>
        <p:nvSpPr>
          <p:cNvPr id="92" name="Google Shape;92;p16"/>
          <p:cNvSpPr txBox="1"/>
          <p:nvPr/>
        </p:nvSpPr>
        <p:spPr>
          <a:xfrm>
            <a:off x="748400" y="471350"/>
            <a:ext cx="32379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o" sz="2100">
                <a:latin typeface="Comfortaa"/>
                <a:ea typeface="Comfortaa"/>
                <a:cs typeface="Comfortaa"/>
                <a:sym typeface="Comfortaa"/>
              </a:rPr>
              <a:t>MARTI, 23 noiembrie</a:t>
            </a:r>
            <a:endParaRPr sz="2800">
              <a:latin typeface="Comfortaa"/>
              <a:ea typeface="Comfortaa"/>
              <a:cs typeface="Comfortaa"/>
              <a:sym typeface="Comfortaa"/>
            </a:endParaRPr>
          </a:p>
        </p:txBody>
      </p:sp>
      <p:sp>
        <p:nvSpPr>
          <p:cNvPr id="93" name="Google Shape;93;p16"/>
          <p:cNvSpPr txBox="1"/>
          <p:nvPr/>
        </p:nvSpPr>
        <p:spPr>
          <a:xfrm>
            <a:off x="311700" y="1040250"/>
            <a:ext cx="3674700" cy="384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o" sz="1700"/>
              <a:t>  In cea de-a doua zi a proiectului, activitatile au fost desfasurate la Ministerul Educatiei unde am aflat despre masurile luate in scoli cu scopul preventiei atacurilor din mediul online.</a:t>
            </a:r>
            <a:endParaRPr sz="1700"/>
          </a:p>
          <a:p>
            <a:pPr indent="0" lvl="0" marL="0" rtl="0" algn="l">
              <a:spcBef>
                <a:spcPts val="0"/>
              </a:spcBef>
              <a:spcAft>
                <a:spcPts val="0"/>
              </a:spcAft>
              <a:buNone/>
            </a:pPr>
            <a:r>
              <a:rPr lang="ro" sz="1700"/>
              <a:t>  Pe baza cunostintelor aprofundate, am lucrat in echipe formate din copii din toate tarile din proiect si am realizat un proiect cu scop educativ.</a:t>
            </a:r>
            <a:endParaRPr sz="1700"/>
          </a:p>
          <a:p>
            <a:pPr indent="0" lvl="0" marL="0" rtl="0" algn="l">
              <a:spcBef>
                <a:spcPts val="0"/>
              </a:spcBef>
              <a:spcAft>
                <a:spcPts val="0"/>
              </a:spcAft>
              <a:buNone/>
            </a:pPr>
            <a:r>
              <a:rPr lang="ro" sz="1700"/>
              <a:t>  Impreuna cu restul participantilor, am vizitat Lisabona atat pe uscat, cat si pe apa, plimbandu-ne pe fluviul Tajo.</a:t>
            </a:r>
            <a:endParaRPr sz="1700"/>
          </a:p>
        </p:txBody>
      </p:sp>
      <p:pic>
        <p:nvPicPr>
          <p:cNvPr id="94" name="Google Shape;94;p16"/>
          <p:cNvPicPr preferRelativeResize="0"/>
          <p:nvPr/>
        </p:nvPicPr>
        <p:blipFill>
          <a:blip r:embed="rId4">
            <a:alphaModFix/>
          </a:blip>
          <a:stretch>
            <a:fillRect/>
          </a:stretch>
        </p:blipFill>
        <p:spPr>
          <a:xfrm>
            <a:off x="4155650" y="666250"/>
            <a:ext cx="3674700" cy="2756030"/>
          </a:xfrm>
          <a:prstGeom prst="rect">
            <a:avLst/>
          </a:prstGeom>
          <a:noFill/>
          <a:ln>
            <a:noFill/>
          </a:ln>
        </p:spPr>
      </p:pic>
      <p:pic>
        <p:nvPicPr>
          <p:cNvPr id="95" name="Google Shape;95;p16"/>
          <p:cNvPicPr preferRelativeResize="0"/>
          <p:nvPr/>
        </p:nvPicPr>
        <p:blipFill>
          <a:blip r:embed="rId5">
            <a:alphaModFix/>
          </a:blip>
          <a:stretch>
            <a:fillRect/>
          </a:stretch>
        </p:blipFill>
        <p:spPr>
          <a:xfrm>
            <a:off x="6648125" y="2166243"/>
            <a:ext cx="2232948" cy="297726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01" name="Google Shape;101;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2" name="Google Shape;102;p17"/>
          <p:cNvPicPr preferRelativeResize="0"/>
          <p:nvPr/>
        </p:nvPicPr>
        <p:blipFill>
          <a:blip r:embed="rId3">
            <a:alphaModFix/>
          </a:blip>
          <a:stretch>
            <a:fillRect/>
          </a:stretch>
        </p:blipFill>
        <p:spPr>
          <a:xfrm>
            <a:off x="0" y="0"/>
            <a:ext cx="9144000" cy="5143500"/>
          </a:xfrm>
          <a:prstGeom prst="rect">
            <a:avLst/>
          </a:prstGeom>
          <a:noFill/>
          <a:ln>
            <a:noFill/>
          </a:ln>
        </p:spPr>
      </p:pic>
      <p:sp>
        <p:nvSpPr>
          <p:cNvPr id="103" name="Google Shape;103;p17"/>
          <p:cNvSpPr txBox="1"/>
          <p:nvPr/>
        </p:nvSpPr>
        <p:spPr>
          <a:xfrm>
            <a:off x="6669050" y="4471800"/>
            <a:ext cx="2397300" cy="531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o" sz="2250">
                <a:solidFill>
                  <a:srgbClr val="202124"/>
                </a:solidFill>
                <a:highlight>
                  <a:srgbClr val="FFFFFF"/>
                </a:highlight>
              </a:rPr>
              <a:t>Boca do Inferno</a:t>
            </a:r>
            <a:endParaRPr/>
          </a:p>
        </p:txBody>
      </p:sp>
      <p:pic>
        <p:nvPicPr>
          <p:cNvPr id="104" name="Google Shape;104;p17"/>
          <p:cNvPicPr preferRelativeResize="0"/>
          <p:nvPr/>
        </p:nvPicPr>
        <p:blipFill>
          <a:blip r:embed="rId4">
            <a:alphaModFix/>
          </a:blip>
          <a:stretch>
            <a:fillRect/>
          </a:stretch>
        </p:blipFill>
        <p:spPr>
          <a:xfrm>
            <a:off x="6046550" y="4426050"/>
            <a:ext cx="622500" cy="622500"/>
          </a:xfrm>
          <a:prstGeom prst="rect">
            <a:avLst/>
          </a:prstGeom>
          <a:noFill/>
          <a:ln>
            <a:noFill/>
          </a:ln>
        </p:spPr>
      </p:pic>
      <p:sp>
        <p:nvSpPr>
          <p:cNvPr id="105" name="Google Shape;105;p17"/>
          <p:cNvSpPr txBox="1"/>
          <p:nvPr/>
        </p:nvSpPr>
        <p:spPr>
          <a:xfrm>
            <a:off x="578075" y="357825"/>
            <a:ext cx="65400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o" sz="2100">
                <a:latin typeface="Comfortaa"/>
                <a:ea typeface="Comfortaa"/>
                <a:cs typeface="Comfortaa"/>
                <a:sym typeface="Comfortaa"/>
              </a:rPr>
              <a:t>MIERCURI, 23 NOIEMBRIE</a:t>
            </a:r>
            <a:endParaRPr sz="2100">
              <a:latin typeface="Comfortaa"/>
              <a:ea typeface="Comfortaa"/>
              <a:cs typeface="Comfortaa"/>
              <a:sym typeface="Comfortaa"/>
            </a:endParaRPr>
          </a:p>
        </p:txBody>
      </p:sp>
      <p:sp>
        <p:nvSpPr>
          <p:cNvPr id="106" name="Google Shape;106;p17"/>
          <p:cNvSpPr txBox="1"/>
          <p:nvPr/>
        </p:nvSpPr>
        <p:spPr>
          <a:xfrm>
            <a:off x="486725" y="1721275"/>
            <a:ext cx="7343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07" name="Google Shape;107;p17"/>
          <p:cNvSpPr txBox="1"/>
          <p:nvPr/>
        </p:nvSpPr>
        <p:spPr>
          <a:xfrm>
            <a:off x="710950" y="1325625"/>
            <a:ext cx="7343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08" name="Google Shape;108;p17"/>
          <p:cNvSpPr txBox="1"/>
          <p:nvPr/>
        </p:nvSpPr>
        <p:spPr>
          <a:xfrm>
            <a:off x="311700" y="1352125"/>
            <a:ext cx="2080200" cy="3324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o" sz="1700"/>
              <a:t>In cea de-a treia zi am creat un videoclip despre dependenta de tehnologie, iar dupa amiza am vizitat orasul Cascais si Boca do Inferno, o prapastie situata in stancile de pe malul Oceanului Atlantic.</a:t>
            </a:r>
            <a:endParaRPr sz="1700"/>
          </a:p>
        </p:txBody>
      </p:sp>
      <p:pic>
        <p:nvPicPr>
          <p:cNvPr id="109" name="Google Shape;109;p17"/>
          <p:cNvPicPr preferRelativeResize="0"/>
          <p:nvPr/>
        </p:nvPicPr>
        <p:blipFill>
          <a:blip r:embed="rId5">
            <a:alphaModFix/>
          </a:blip>
          <a:stretch>
            <a:fillRect/>
          </a:stretch>
        </p:blipFill>
        <p:spPr>
          <a:xfrm>
            <a:off x="4909450" y="357825"/>
            <a:ext cx="3922849" cy="2942125"/>
          </a:xfrm>
          <a:prstGeom prst="rect">
            <a:avLst/>
          </a:prstGeom>
          <a:noFill/>
          <a:ln>
            <a:noFill/>
          </a:ln>
        </p:spPr>
      </p:pic>
      <p:pic>
        <p:nvPicPr>
          <p:cNvPr id="110" name="Google Shape;110;p17"/>
          <p:cNvPicPr preferRelativeResize="0"/>
          <p:nvPr/>
        </p:nvPicPr>
        <p:blipFill>
          <a:blip r:embed="rId6">
            <a:alphaModFix/>
          </a:blip>
          <a:stretch>
            <a:fillRect/>
          </a:stretch>
        </p:blipFill>
        <p:spPr>
          <a:xfrm>
            <a:off x="2567072" y="1090850"/>
            <a:ext cx="2885349" cy="384714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16" name="Google Shape;116;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17" name="Google Shape;117;p18"/>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8" name="Google Shape;118;p18"/>
          <p:cNvSpPr txBox="1"/>
          <p:nvPr/>
        </p:nvSpPr>
        <p:spPr>
          <a:xfrm>
            <a:off x="6669050" y="4471800"/>
            <a:ext cx="2397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19" name="Google Shape;119;p18"/>
          <p:cNvSpPr txBox="1"/>
          <p:nvPr/>
        </p:nvSpPr>
        <p:spPr>
          <a:xfrm>
            <a:off x="486725" y="1721275"/>
            <a:ext cx="7343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20" name="Google Shape;120;p18"/>
          <p:cNvSpPr txBox="1"/>
          <p:nvPr/>
        </p:nvSpPr>
        <p:spPr>
          <a:xfrm>
            <a:off x="710950" y="1325625"/>
            <a:ext cx="7343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21" name="Google Shape;121;p18"/>
          <p:cNvSpPr txBox="1"/>
          <p:nvPr/>
        </p:nvSpPr>
        <p:spPr>
          <a:xfrm>
            <a:off x="450975" y="365650"/>
            <a:ext cx="37419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ro" sz="2100">
                <a:solidFill>
                  <a:schemeClr val="dk1"/>
                </a:solidFill>
                <a:latin typeface="Comfortaa"/>
                <a:ea typeface="Comfortaa"/>
                <a:cs typeface="Comfortaa"/>
                <a:sym typeface="Comfortaa"/>
              </a:rPr>
              <a:t>JOI, 24 NOIEMBRIE</a:t>
            </a:r>
            <a:endParaRPr sz="2100">
              <a:solidFill>
                <a:schemeClr val="dk1"/>
              </a:solidFill>
              <a:latin typeface="Comfortaa"/>
              <a:ea typeface="Comfortaa"/>
              <a:cs typeface="Comfortaa"/>
              <a:sym typeface="Comfortaa"/>
            </a:endParaRPr>
          </a:p>
        </p:txBody>
      </p:sp>
      <p:sp>
        <p:nvSpPr>
          <p:cNvPr id="122" name="Google Shape;122;p18"/>
          <p:cNvSpPr txBox="1"/>
          <p:nvPr/>
        </p:nvSpPr>
        <p:spPr>
          <a:xfrm>
            <a:off x="414400" y="1036025"/>
            <a:ext cx="3607800" cy="306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o" sz="1700"/>
              <a:t> Dimineata am participat la o prezentare despre tipurile de dependente, modurile in care ne afecteaza si cum anume le putem preveni si trata. Pe baza acestor informatii am realizat un videoclip lucrand in echipa cu ceilalti copii.</a:t>
            </a:r>
            <a:endParaRPr sz="1700"/>
          </a:p>
          <a:p>
            <a:pPr indent="0" lvl="0" marL="0" rtl="0" algn="l">
              <a:spcBef>
                <a:spcPts val="0"/>
              </a:spcBef>
              <a:spcAft>
                <a:spcPts val="0"/>
              </a:spcAft>
              <a:buNone/>
            </a:pPr>
            <a:r>
              <a:rPr lang="ro" sz="1700"/>
              <a:t> Dupa aceasta activitate, am vizitat diferite zone ale Lisabonei cu scopul de a indeplini task-uri specifice fiecarei echipe.</a:t>
            </a:r>
            <a:endParaRPr sz="1700"/>
          </a:p>
        </p:txBody>
      </p:sp>
      <p:pic>
        <p:nvPicPr>
          <p:cNvPr id="123" name="Google Shape;123;p18"/>
          <p:cNvPicPr preferRelativeResize="0"/>
          <p:nvPr/>
        </p:nvPicPr>
        <p:blipFill>
          <a:blip r:embed="rId4">
            <a:alphaModFix/>
          </a:blip>
          <a:stretch>
            <a:fillRect/>
          </a:stretch>
        </p:blipFill>
        <p:spPr>
          <a:xfrm>
            <a:off x="4948525" y="243775"/>
            <a:ext cx="3808126" cy="2856094"/>
          </a:xfrm>
          <a:prstGeom prst="rect">
            <a:avLst/>
          </a:prstGeom>
          <a:noFill/>
          <a:ln>
            <a:noFill/>
          </a:ln>
        </p:spPr>
      </p:pic>
      <p:pic>
        <p:nvPicPr>
          <p:cNvPr id="124" name="Google Shape;124;p18"/>
          <p:cNvPicPr preferRelativeResize="0"/>
          <p:nvPr/>
        </p:nvPicPr>
        <p:blipFill>
          <a:blip r:embed="rId5">
            <a:alphaModFix/>
          </a:blip>
          <a:stretch>
            <a:fillRect/>
          </a:stretch>
        </p:blipFill>
        <p:spPr>
          <a:xfrm>
            <a:off x="3909775" y="2352375"/>
            <a:ext cx="3526500" cy="26448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30" name="Google Shape;130;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31" name="Google Shape;131;p19"/>
          <p:cNvPicPr preferRelativeResize="0"/>
          <p:nvPr/>
        </p:nvPicPr>
        <p:blipFill>
          <a:blip r:embed="rId3">
            <a:alphaModFix/>
          </a:blip>
          <a:stretch>
            <a:fillRect/>
          </a:stretch>
        </p:blipFill>
        <p:spPr>
          <a:xfrm>
            <a:off x="0" y="0"/>
            <a:ext cx="9144000" cy="5143500"/>
          </a:xfrm>
          <a:prstGeom prst="rect">
            <a:avLst/>
          </a:prstGeom>
          <a:noFill/>
          <a:ln>
            <a:noFill/>
          </a:ln>
        </p:spPr>
      </p:pic>
      <p:sp>
        <p:nvSpPr>
          <p:cNvPr id="132" name="Google Shape;132;p19"/>
          <p:cNvSpPr txBox="1"/>
          <p:nvPr/>
        </p:nvSpPr>
        <p:spPr>
          <a:xfrm>
            <a:off x="-1034825" y="77800"/>
            <a:ext cx="81636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latin typeface="Comfortaa"/>
              <a:ea typeface="Comfortaa"/>
              <a:cs typeface="Comfortaa"/>
              <a:sym typeface="Comfortaa"/>
            </a:endParaRPr>
          </a:p>
        </p:txBody>
      </p:sp>
      <p:pic>
        <p:nvPicPr>
          <p:cNvPr id="133" name="Google Shape;133;p19"/>
          <p:cNvPicPr preferRelativeResize="0"/>
          <p:nvPr/>
        </p:nvPicPr>
        <p:blipFill>
          <a:blip r:embed="rId4">
            <a:alphaModFix/>
          </a:blip>
          <a:stretch>
            <a:fillRect/>
          </a:stretch>
        </p:blipFill>
        <p:spPr>
          <a:xfrm>
            <a:off x="135270" y="861100"/>
            <a:ext cx="2351700" cy="3135626"/>
          </a:xfrm>
          <a:prstGeom prst="rect">
            <a:avLst/>
          </a:prstGeom>
          <a:noFill/>
          <a:ln>
            <a:noFill/>
          </a:ln>
        </p:spPr>
      </p:pic>
      <p:pic>
        <p:nvPicPr>
          <p:cNvPr id="134" name="Google Shape;134;p19"/>
          <p:cNvPicPr preferRelativeResize="0"/>
          <p:nvPr/>
        </p:nvPicPr>
        <p:blipFill>
          <a:blip r:embed="rId5">
            <a:alphaModFix/>
          </a:blip>
          <a:stretch>
            <a:fillRect/>
          </a:stretch>
        </p:blipFill>
        <p:spPr>
          <a:xfrm>
            <a:off x="5924601" y="695412"/>
            <a:ext cx="2703548" cy="3604762"/>
          </a:xfrm>
          <a:prstGeom prst="rect">
            <a:avLst/>
          </a:prstGeom>
          <a:noFill/>
          <a:ln>
            <a:noFill/>
          </a:ln>
        </p:spPr>
      </p:pic>
      <p:pic>
        <p:nvPicPr>
          <p:cNvPr id="135" name="Google Shape;135;p19"/>
          <p:cNvPicPr preferRelativeResize="0"/>
          <p:nvPr/>
        </p:nvPicPr>
        <p:blipFill>
          <a:blip r:embed="rId6">
            <a:alphaModFix/>
          </a:blip>
          <a:stretch>
            <a:fillRect/>
          </a:stretch>
        </p:blipFill>
        <p:spPr>
          <a:xfrm>
            <a:off x="2763159" y="861092"/>
            <a:ext cx="2703548" cy="360473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41" name="Google Shape;141;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42" name="Google Shape;142;p20"/>
          <p:cNvPicPr preferRelativeResize="0"/>
          <p:nvPr/>
        </p:nvPicPr>
        <p:blipFill>
          <a:blip r:embed="rId3">
            <a:alphaModFix/>
          </a:blip>
          <a:stretch>
            <a:fillRect/>
          </a:stretch>
        </p:blipFill>
        <p:spPr>
          <a:xfrm>
            <a:off x="0" y="0"/>
            <a:ext cx="9144000" cy="5143500"/>
          </a:xfrm>
          <a:prstGeom prst="rect">
            <a:avLst/>
          </a:prstGeom>
          <a:noFill/>
          <a:ln>
            <a:noFill/>
          </a:ln>
        </p:spPr>
      </p:pic>
      <p:sp>
        <p:nvSpPr>
          <p:cNvPr id="143" name="Google Shape;143;p20"/>
          <p:cNvSpPr txBox="1"/>
          <p:nvPr/>
        </p:nvSpPr>
        <p:spPr>
          <a:xfrm>
            <a:off x="1804350" y="584900"/>
            <a:ext cx="654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44" name="Google Shape;144;p20"/>
          <p:cNvSpPr txBox="1"/>
          <p:nvPr/>
        </p:nvSpPr>
        <p:spPr>
          <a:xfrm>
            <a:off x="441825" y="301050"/>
            <a:ext cx="70623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o" sz="2100">
                <a:latin typeface="Comfortaa"/>
                <a:ea typeface="Comfortaa"/>
                <a:cs typeface="Comfortaa"/>
                <a:sym typeface="Comfortaa"/>
              </a:rPr>
              <a:t>VINERI</a:t>
            </a:r>
            <a:r>
              <a:rPr lang="ro" sz="2100">
                <a:latin typeface="Comfortaa"/>
                <a:ea typeface="Comfortaa"/>
                <a:cs typeface="Comfortaa"/>
                <a:sym typeface="Comfortaa"/>
              </a:rPr>
              <a:t>, 25 NOIEMBRIE</a:t>
            </a:r>
            <a:endParaRPr sz="2100">
              <a:latin typeface="Comfortaa"/>
              <a:ea typeface="Comfortaa"/>
              <a:cs typeface="Comfortaa"/>
              <a:sym typeface="Comfortaa"/>
            </a:endParaRPr>
          </a:p>
        </p:txBody>
      </p:sp>
      <p:pic>
        <p:nvPicPr>
          <p:cNvPr id="145" name="Google Shape;145;p20"/>
          <p:cNvPicPr preferRelativeResize="0"/>
          <p:nvPr/>
        </p:nvPicPr>
        <p:blipFill>
          <a:blip r:embed="rId4">
            <a:alphaModFix/>
          </a:blip>
          <a:stretch>
            <a:fillRect/>
          </a:stretch>
        </p:blipFill>
        <p:spPr>
          <a:xfrm>
            <a:off x="3721950" y="677525"/>
            <a:ext cx="5051274" cy="3788452"/>
          </a:xfrm>
          <a:prstGeom prst="rect">
            <a:avLst/>
          </a:prstGeom>
          <a:noFill/>
          <a:ln>
            <a:noFill/>
          </a:ln>
        </p:spPr>
      </p:pic>
      <p:sp>
        <p:nvSpPr>
          <p:cNvPr id="146" name="Google Shape;146;p20"/>
          <p:cNvSpPr txBox="1"/>
          <p:nvPr/>
        </p:nvSpPr>
        <p:spPr>
          <a:xfrm>
            <a:off x="613275" y="1232700"/>
            <a:ext cx="2906700" cy="295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ro" sz="1800"/>
              <a:t>Am creat articole pentru o redactie din Lisabona si am realizat materiale audio si video sub un format specific.</a:t>
            </a:r>
            <a:endParaRPr sz="1800"/>
          </a:p>
          <a:p>
            <a:pPr indent="0" lvl="0" marL="0" rtl="0" algn="l">
              <a:spcBef>
                <a:spcPts val="0"/>
              </a:spcBef>
              <a:spcAft>
                <a:spcPts val="0"/>
              </a:spcAft>
              <a:buNone/>
            </a:pPr>
            <a:r>
              <a:rPr lang="ro" sz="1800"/>
              <a:t> Impreuna cu elevii portughezi am intervievat cetatenii din Vialonga in legatura cu dependentele de tehnologie.</a:t>
            </a:r>
            <a:endParaRPr sz="1800"/>
          </a:p>
        </p:txBody>
      </p:sp>
      <p:sp>
        <p:nvSpPr>
          <p:cNvPr id="147" name="Google Shape;147;p20"/>
          <p:cNvSpPr txBox="1"/>
          <p:nvPr/>
        </p:nvSpPr>
        <p:spPr>
          <a:xfrm>
            <a:off x="671375" y="4241750"/>
            <a:ext cx="1498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48" name="Google Shape;148;p20"/>
          <p:cNvSpPr txBox="1"/>
          <p:nvPr/>
        </p:nvSpPr>
        <p:spPr>
          <a:xfrm>
            <a:off x="5338525" y="2888650"/>
            <a:ext cx="7020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54" name="Google Shape;154;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55" name="Google Shape;155;p21"/>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156" name="Google Shape;156;p21"/>
          <p:cNvPicPr preferRelativeResize="0"/>
          <p:nvPr/>
        </p:nvPicPr>
        <p:blipFill>
          <a:blip r:embed="rId4">
            <a:alphaModFix/>
          </a:blip>
          <a:stretch>
            <a:fillRect/>
          </a:stretch>
        </p:blipFill>
        <p:spPr>
          <a:xfrm>
            <a:off x="311700" y="138675"/>
            <a:ext cx="5453401" cy="2650949"/>
          </a:xfrm>
          <a:prstGeom prst="rect">
            <a:avLst/>
          </a:prstGeom>
          <a:noFill/>
          <a:ln>
            <a:noFill/>
          </a:ln>
        </p:spPr>
      </p:pic>
      <p:pic>
        <p:nvPicPr>
          <p:cNvPr id="157" name="Google Shape;157;p21"/>
          <p:cNvPicPr preferRelativeResize="0"/>
          <p:nvPr/>
        </p:nvPicPr>
        <p:blipFill>
          <a:blip r:embed="rId5">
            <a:alphaModFix/>
          </a:blip>
          <a:stretch>
            <a:fillRect/>
          </a:stretch>
        </p:blipFill>
        <p:spPr>
          <a:xfrm>
            <a:off x="4334625" y="1787225"/>
            <a:ext cx="4264023" cy="31980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