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1" d="100"/>
          <a:sy n="81" d="100"/>
        </p:scale>
        <p:origin x="-258" y="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D599E2-CC36-42CD-A6CC-B16CAB54319B}" type="datetimeFigureOut">
              <a:rPr lang="en-US" smtClean="0"/>
              <a:t>1/27/2021</a:t>
            </a:fld>
            <a:endParaRPr lang="en-US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2EF7B-9AAC-467D-9A26-20D7AE350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849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BAB95-8DA7-460B-B00A-7037C8394FB0}" type="datetime1">
              <a:rPr lang="en-US" smtClean="0"/>
              <a:pPr/>
              <a:t>1/27/2021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89370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BAB95-8DA7-460B-B00A-7037C8394FB0}" type="datetime1">
              <a:rPr lang="en-US" smtClean="0"/>
              <a:pPr/>
              <a:t>1/27/2021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96135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193BAB95-8DA7-460B-B00A-7037C8394FB0}" type="datetime1">
              <a:rPr lang="en-US" smtClean="0"/>
              <a:pPr/>
              <a:t>1/27/2021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93635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BAB95-8DA7-460B-B00A-7037C8394FB0}" type="datetime1">
              <a:rPr lang="en-US" smtClean="0"/>
              <a:pPr/>
              <a:t>1/27/2021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98684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BAB95-8DA7-460B-B00A-7037C8394FB0}" type="datetime1">
              <a:rPr lang="en-US" smtClean="0"/>
              <a:pPr/>
              <a:t>1/27/2021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80940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BAB95-8DA7-460B-B00A-7037C8394FB0}" type="datetime1">
              <a:rPr lang="en-US" smtClean="0"/>
              <a:pPr/>
              <a:t>1/27/2021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38357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BAB95-8DA7-460B-B00A-7037C8394FB0}" type="datetime1">
              <a:rPr lang="en-US" smtClean="0"/>
              <a:pPr/>
              <a:t>1/27/2021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41581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BAB95-8DA7-460B-B00A-7037C8394FB0}" type="datetime1">
              <a:rPr lang="en-US" smtClean="0"/>
              <a:pPr/>
              <a:t>1/27/2021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46107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BAB95-8DA7-460B-B00A-7037C8394FB0}" type="datetime1">
              <a:rPr lang="en-US" smtClean="0"/>
              <a:pPr/>
              <a:t>1/27/2021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6359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BAB95-8DA7-460B-B00A-7037C8394FB0}" type="datetime1">
              <a:rPr lang="en-US" smtClean="0"/>
              <a:pPr/>
              <a:t>1/27/2021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76250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BAB95-8DA7-460B-B00A-7037C8394FB0}" type="datetime1">
              <a:rPr lang="en-US" smtClean="0"/>
              <a:pPr/>
              <a:t>1/27/2021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61326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193BAB95-8DA7-460B-B00A-7037C8394FB0}" type="datetime1">
              <a:rPr lang="en-US" smtClean="0"/>
              <a:pPr/>
              <a:t>1/27/2021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67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xmlns="" id="{984174CE-D1BA-4A73-9322-02705D0AB2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3142" y="2954226"/>
            <a:ext cx="5555624" cy="2232199"/>
          </a:xfrm>
        </p:spPr>
        <p:txBody>
          <a:bodyPr anchor="t">
            <a:normAutofit/>
          </a:bodyPr>
          <a:lstStyle/>
          <a:p>
            <a:pPr algn="l"/>
            <a:r>
              <a:rPr lang="en-US" sz="6000" dirty="0" err="1">
                <a:latin typeface="Century" panose="02040604050505020304" pitchFamily="18" charset="0"/>
              </a:rPr>
              <a:t>Dor</a:t>
            </a:r>
            <a:r>
              <a:rPr lang="en-US" sz="6000" dirty="0">
                <a:latin typeface="Century" panose="02040604050505020304" pitchFamily="18" charset="0"/>
              </a:rPr>
              <a:t> de </a:t>
            </a:r>
            <a:r>
              <a:rPr lang="en-US" sz="6000" dirty="0" err="1">
                <a:latin typeface="Century" panose="02040604050505020304" pitchFamily="18" charset="0"/>
              </a:rPr>
              <a:t>Eminescu</a:t>
            </a:r>
            <a:endParaRPr lang="en-US" sz="6000" dirty="0">
              <a:latin typeface="Century" panose="02040604050505020304" pitchFamily="18" charset="0"/>
            </a:endParaRPr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xmlns="" id="{9254DEE6-B4D5-491D-89B3-9293548C1A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3142" y="725465"/>
            <a:ext cx="5555624" cy="2063925"/>
          </a:xfrm>
        </p:spPr>
        <p:txBody>
          <a:bodyPr anchor="b">
            <a:normAutofit/>
          </a:bodyPr>
          <a:lstStyle/>
          <a:p>
            <a:pPr algn="l"/>
            <a:r>
              <a:rPr lang="en-US" dirty="0" err="1">
                <a:latin typeface="Century" panose="02040604050505020304" pitchFamily="18" charset="0"/>
              </a:rPr>
              <a:t>Proiect</a:t>
            </a:r>
            <a:r>
              <a:rPr lang="en-US" dirty="0">
                <a:latin typeface="Century" panose="02040604050505020304" pitchFamily="18" charset="0"/>
              </a:rPr>
              <a:t> </a:t>
            </a:r>
            <a:r>
              <a:rPr lang="en-US" dirty="0" err="1">
                <a:latin typeface="Century" panose="02040604050505020304" pitchFamily="18" charset="0"/>
              </a:rPr>
              <a:t>realizat</a:t>
            </a:r>
            <a:r>
              <a:rPr lang="en-US" dirty="0">
                <a:latin typeface="Century" panose="02040604050505020304" pitchFamily="18" charset="0"/>
              </a:rPr>
              <a:t> de </a:t>
            </a:r>
            <a:r>
              <a:rPr lang="en-US" dirty="0" err="1">
                <a:latin typeface="Century" panose="02040604050505020304" pitchFamily="18" charset="0"/>
              </a:rPr>
              <a:t>Orvas</a:t>
            </a:r>
            <a:r>
              <a:rPr lang="en-US" dirty="0">
                <a:latin typeface="Century" panose="02040604050505020304" pitchFamily="18" charset="0"/>
              </a:rPr>
              <a:t> Diana </a:t>
            </a:r>
            <a:r>
              <a:rPr lang="ro-RO" dirty="0">
                <a:latin typeface="Century" panose="02040604050505020304" pitchFamily="18" charset="0"/>
              </a:rPr>
              <a:t>Ștefania</a:t>
            </a:r>
            <a:endParaRPr lang="en-US" dirty="0">
              <a:latin typeface="Century" panose="020406040505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0B833E1-C866-4CDC-A5D4-7583B6BAA1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08" r="17616"/>
          <a:stretch/>
        </p:blipFill>
        <p:spPr>
          <a:xfrm>
            <a:off x="6309311" y="1"/>
            <a:ext cx="5899302" cy="6862230"/>
          </a:xfrm>
          <a:custGeom>
            <a:avLst/>
            <a:gdLst/>
            <a:ahLst/>
            <a:cxnLst/>
            <a:rect l="l" t="t" r="r" b="b"/>
            <a:pathLst>
              <a:path w="5923149" h="6857997">
                <a:moveTo>
                  <a:pt x="320173" y="0"/>
                </a:moveTo>
                <a:lnTo>
                  <a:pt x="5923149" y="0"/>
                </a:lnTo>
                <a:lnTo>
                  <a:pt x="5923149" y="6857997"/>
                </a:lnTo>
                <a:lnTo>
                  <a:pt x="1111789" y="6857997"/>
                </a:lnTo>
                <a:lnTo>
                  <a:pt x="1106562" y="6546368"/>
                </a:lnTo>
                <a:cubicBezTo>
                  <a:pt x="1000021" y="3425651"/>
                  <a:pt x="-688878" y="3321843"/>
                  <a:pt x="32017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624746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xmlns="" id="{484CD6A7-A255-4353-9DD2-10CD25EEB2F8}"/>
              </a:ext>
            </a:extLst>
          </p:cNvPr>
          <p:cNvSpPr txBox="1"/>
          <p:nvPr/>
        </p:nvSpPr>
        <p:spPr>
          <a:xfrm>
            <a:off x="4630723" y="260059"/>
            <a:ext cx="3632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dirty="0">
                <a:latin typeface="Century" panose="02040604050505020304" pitchFamily="18" charset="0"/>
              </a:rPr>
              <a:t>Prezentare generală</a:t>
            </a:r>
            <a:endParaRPr lang="en-US" sz="2400" dirty="0">
              <a:latin typeface="Century" panose="02040604050505020304" pitchFamily="18" charset="0"/>
            </a:endParaRPr>
          </a:p>
        </p:txBody>
      </p:sp>
      <p:sp>
        <p:nvSpPr>
          <p:cNvPr id="5" name="CasetăText 4">
            <a:extLst>
              <a:ext uri="{FF2B5EF4-FFF2-40B4-BE49-F238E27FC236}">
                <a16:creationId xmlns:a16="http://schemas.microsoft.com/office/drawing/2014/main" xmlns="" id="{2AB808BC-AE36-4A29-BBBD-F1A27D55FBE4}"/>
              </a:ext>
            </a:extLst>
          </p:cNvPr>
          <p:cNvSpPr txBox="1"/>
          <p:nvPr/>
        </p:nvSpPr>
        <p:spPr>
          <a:xfrm>
            <a:off x="922789" y="973123"/>
            <a:ext cx="983189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0" i="0" dirty="0">
                <a:effectLst/>
                <a:latin typeface="Century" panose="02040604050505020304" pitchFamily="18" charset="0"/>
              </a:rPr>
              <a:t>Mihai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Eminescu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s-a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născut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la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Botoşani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la 15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ianuarie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1850. Este al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şapte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-lea din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cei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11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copii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ai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căminarului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Gheorge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Eminovici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,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provenit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dintr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-o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familie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de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ţărani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români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din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nordul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Moldovei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şi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al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Ralucăi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Eminovici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,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născută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Juraşcu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,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fiică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de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stolnic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din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Joldeşti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. </a:t>
            </a:r>
            <a:r>
              <a:rPr lang="ro-RO" sz="2200" b="0" i="0" dirty="0">
                <a:effectLst/>
                <a:latin typeface="Century" panose="02040604050505020304" pitchFamily="18" charset="0"/>
              </a:rPr>
              <a:t>A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fost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un </a:t>
            </a:r>
            <a:r>
              <a:rPr lang="ro-RO" sz="2200" b="0" i="0" dirty="0">
                <a:effectLst/>
                <a:latin typeface="Century" panose="02040604050505020304" pitchFamily="18" charset="0"/>
              </a:rPr>
              <a:t>poet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, </a:t>
            </a:r>
            <a:r>
              <a:rPr lang="ro-RO" sz="2200" dirty="0">
                <a:latin typeface="Century" panose="02040604050505020304" pitchFamily="18" charset="0"/>
              </a:rPr>
              <a:t>proza</a:t>
            </a:r>
            <a:r>
              <a:rPr lang="en-US" sz="2200" dirty="0">
                <a:latin typeface="Century" panose="02040604050505020304" pitchFamily="18" charset="0"/>
              </a:rPr>
              <a:t>to</a:t>
            </a:r>
            <a:r>
              <a:rPr lang="ro-RO" sz="2200" dirty="0">
                <a:latin typeface="Century" panose="02040604050505020304" pitchFamily="18" charset="0"/>
              </a:rPr>
              <a:t>r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 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și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 </a:t>
            </a:r>
            <a:r>
              <a:rPr lang="ro-RO" sz="2200" b="0" i="0" dirty="0" err="1">
                <a:effectLst/>
                <a:latin typeface="Century" panose="02040604050505020304" pitchFamily="18" charset="0"/>
              </a:rPr>
              <a:t>jurn</a:t>
            </a:r>
            <a:r>
              <a:rPr lang="en-US" sz="2200" dirty="0" err="1">
                <a:latin typeface="Century" panose="02040604050505020304" pitchFamily="18" charset="0"/>
              </a:rPr>
              <a:t>alis</a:t>
            </a:r>
            <a:r>
              <a:rPr lang="ro-RO" sz="2200" dirty="0">
                <a:latin typeface="Century" panose="02040604050505020304" pitchFamily="18" charset="0"/>
              </a:rPr>
              <a:t>t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 </a:t>
            </a:r>
            <a:r>
              <a:rPr lang="ro-RO" sz="2200" dirty="0">
                <a:latin typeface="Century" panose="02040604050505020304" pitchFamily="18" charset="0"/>
              </a:rPr>
              <a:t>rom</a:t>
            </a:r>
            <a:r>
              <a:rPr lang="en-US" sz="2200" dirty="0" err="1">
                <a:latin typeface="Century" panose="02040604050505020304" pitchFamily="18" charset="0"/>
              </a:rPr>
              <a:t>ân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,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socotit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de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cititorii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români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și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de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critica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literară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drept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cea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mai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importantă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voce </a:t>
            </a:r>
            <a:r>
              <a:rPr lang="en-US" sz="2200" b="0" i="0" dirty="0" err="1">
                <a:effectLst/>
                <a:latin typeface="Century" panose="02040604050505020304" pitchFamily="18" charset="0"/>
              </a:rPr>
              <a:t>poetică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 din </a:t>
            </a:r>
            <a:r>
              <a:rPr lang="ro-RO" sz="2200" dirty="0">
                <a:latin typeface="Century" panose="02040604050505020304" pitchFamily="18" charset="0"/>
              </a:rPr>
              <a:t>literatura</a:t>
            </a:r>
            <a:r>
              <a:rPr lang="en-US" sz="2200" dirty="0">
                <a:latin typeface="Century" panose="02040604050505020304" pitchFamily="18" charset="0"/>
              </a:rPr>
              <a:t> </a:t>
            </a:r>
            <a:r>
              <a:rPr lang="ro-RO" sz="2200" dirty="0">
                <a:latin typeface="Century" panose="02040604050505020304" pitchFamily="18" charset="0"/>
              </a:rPr>
              <a:t>rom</a:t>
            </a:r>
            <a:r>
              <a:rPr lang="en-US" sz="2200" dirty="0">
                <a:latin typeface="Century" panose="02040604050505020304" pitchFamily="18" charset="0"/>
              </a:rPr>
              <a:t>â</a:t>
            </a:r>
            <a:r>
              <a:rPr lang="ro-RO" sz="2200" dirty="0">
                <a:latin typeface="Century" panose="02040604050505020304" pitchFamily="18" charset="0"/>
              </a:rPr>
              <a:t>nă</a:t>
            </a:r>
            <a:r>
              <a:rPr lang="en-US" sz="2200" b="0" i="0" dirty="0">
                <a:effectLst/>
                <a:latin typeface="Century" panose="02040604050505020304" pitchFamily="18" charset="0"/>
              </a:rPr>
              <a:t>.</a:t>
            </a:r>
            <a:endParaRPr lang="en-US" sz="2200" dirty="0">
              <a:latin typeface="Century" panose="020406040505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40613188-B579-40DD-A002-8DE99E165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789" y="4060796"/>
            <a:ext cx="1818350" cy="1106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tăText 5">
            <a:extLst>
              <a:ext uri="{FF2B5EF4-FFF2-40B4-BE49-F238E27FC236}">
                <a16:creationId xmlns:a16="http://schemas.microsoft.com/office/drawing/2014/main" xmlns="" id="{6C0C166B-C263-4D41-BC4E-1835387BB657}"/>
              </a:ext>
            </a:extLst>
          </p:cNvPr>
          <p:cNvSpPr txBox="1"/>
          <p:nvPr/>
        </p:nvSpPr>
        <p:spPr>
          <a:xfrm>
            <a:off x="2741139" y="4429541"/>
            <a:ext cx="5016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/>
              <a:t>- </a:t>
            </a:r>
            <a:r>
              <a:rPr lang="ro-RO" dirty="0">
                <a:latin typeface="Century" panose="02040604050505020304" pitchFamily="18" charset="0"/>
              </a:rPr>
              <a:t>Semnătura acestuia </a:t>
            </a:r>
            <a:endParaRPr lang="en-US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921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tăText 1">
            <a:extLst>
              <a:ext uri="{FF2B5EF4-FFF2-40B4-BE49-F238E27FC236}">
                <a16:creationId xmlns:a16="http://schemas.microsoft.com/office/drawing/2014/main" xmlns="" id="{B0848964-2DE6-44D9-87F0-1A454764F9B0}"/>
              </a:ext>
            </a:extLst>
          </p:cNvPr>
          <p:cNvSpPr txBox="1"/>
          <p:nvPr/>
        </p:nvSpPr>
        <p:spPr>
          <a:xfrm>
            <a:off x="4806892" y="369115"/>
            <a:ext cx="384215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600" dirty="0">
                <a:latin typeface="Century" panose="02040604050505020304" pitchFamily="18" charset="0"/>
              </a:rPr>
              <a:t>Copilăria</a:t>
            </a:r>
            <a:endParaRPr lang="en-US" sz="2600" dirty="0">
              <a:latin typeface="Century" panose="02040604050505020304" pitchFamily="18" charset="0"/>
            </a:endParaRPr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xmlns="" id="{7B15223C-B0C5-4AD6-BE23-238F65A65C28}"/>
              </a:ext>
            </a:extLst>
          </p:cNvPr>
          <p:cNvSpPr txBox="1"/>
          <p:nvPr/>
        </p:nvSpPr>
        <p:spPr>
          <a:xfrm>
            <a:off x="1140902" y="1023456"/>
            <a:ext cx="98990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Îşi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petrece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copilăria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la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Botoşani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şi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Ipoteşti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,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casa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părinteasca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şi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prin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împrejurimi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,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într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-o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totală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libertate de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mişcare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şi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de contact cu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oamenii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şi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cu natura.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Această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stare o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evocă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cu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adîncă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nostalgie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poezia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de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mai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târziu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"</a:t>
            </a:r>
            <a:r>
              <a:rPr lang="en-US" sz="2000" b="0" i="1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Fiind</a:t>
            </a:r>
            <a:r>
              <a:rPr lang="en-US" sz="2000" b="0" i="1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1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băiat</a:t>
            </a:r>
            <a:r>
              <a:rPr lang="en-US" sz="2000" b="0" i="1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…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”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sau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"</a:t>
            </a:r>
            <a:r>
              <a:rPr lang="en-US" sz="2000" b="0" i="1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O, </a:t>
            </a:r>
            <a:r>
              <a:rPr lang="en-US" sz="2000" b="0" i="1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răm</a:t>
            </a:r>
            <a:r>
              <a:rPr lang="ro-RO" sz="2000" b="0" i="1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â</a:t>
            </a:r>
            <a:r>
              <a:rPr lang="en-US" sz="2000" b="0" i="1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".</a:t>
            </a:r>
            <a:endParaRPr lang="en-US" sz="2000" dirty="0">
              <a:latin typeface="Century" panose="02040604050505020304" pitchFamily="18" charset="0"/>
            </a:endParaRPr>
          </a:p>
        </p:txBody>
      </p:sp>
      <p:sp>
        <p:nvSpPr>
          <p:cNvPr id="4" name="CasetăText 3">
            <a:extLst>
              <a:ext uri="{FF2B5EF4-FFF2-40B4-BE49-F238E27FC236}">
                <a16:creationId xmlns:a16="http://schemas.microsoft.com/office/drawing/2014/main" xmlns="" id="{EF3306B4-2665-4509-9DFE-9796E9797EEF}"/>
              </a:ext>
            </a:extLst>
          </p:cNvPr>
          <p:cNvSpPr txBox="1"/>
          <p:nvPr/>
        </p:nvSpPr>
        <p:spPr>
          <a:xfrm>
            <a:off x="1417739" y="3861402"/>
            <a:ext cx="93453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Între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1858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şi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1866,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urmează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cu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intermitenţe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şcoala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la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Cernăuţi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.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Termină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clasa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a IV-a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clasificat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al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cinci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-lea din 82 de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elevi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după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care face 2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clase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de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gimnaziu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.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Părăseşte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şcoala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1863,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revine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ca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privatist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1865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şi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pleacă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din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nou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1866.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Între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timp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, e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angajat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ca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funcţionar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la diverse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instituţii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din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Botoşani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(la tribunal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şi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primărie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)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sau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pribegeşte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cu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trupa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Tardini-Vlădicescu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.</a:t>
            </a:r>
            <a:endParaRPr lang="en-US" sz="2000" dirty="0">
              <a:latin typeface="Century" panose="02040604050505020304" pitchFamily="18" charset="0"/>
            </a:endParaRPr>
          </a:p>
        </p:txBody>
      </p:sp>
      <p:sp>
        <p:nvSpPr>
          <p:cNvPr id="5" name="CasetăText 4">
            <a:extLst>
              <a:ext uri="{FF2B5EF4-FFF2-40B4-BE49-F238E27FC236}">
                <a16:creationId xmlns:a16="http://schemas.microsoft.com/office/drawing/2014/main" xmlns="" id="{B340C549-9DF1-4DAB-A6E1-E11574F28CAF}"/>
              </a:ext>
            </a:extLst>
          </p:cNvPr>
          <p:cNvSpPr txBox="1"/>
          <p:nvPr/>
        </p:nvSpPr>
        <p:spPr>
          <a:xfrm>
            <a:off x="4362275" y="2873316"/>
            <a:ext cx="3984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600" dirty="0">
                <a:latin typeface="Century" panose="02040604050505020304" pitchFamily="18" charset="0"/>
              </a:rPr>
              <a:t>Viața, cariera și studiile</a:t>
            </a:r>
            <a:endParaRPr lang="en-US" sz="26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3151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tăText 1">
            <a:extLst>
              <a:ext uri="{FF2B5EF4-FFF2-40B4-BE49-F238E27FC236}">
                <a16:creationId xmlns:a16="http://schemas.microsoft.com/office/drawing/2014/main" xmlns="" id="{35BE73AB-249F-4512-96E5-A8C2AD70D867}"/>
              </a:ext>
            </a:extLst>
          </p:cNvPr>
          <p:cNvSpPr txBox="1"/>
          <p:nvPr/>
        </p:nvSpPr>
        <p:spPr>
          <a:xfrm>
            <a:off x="4064466" y="570451"/>
            <a:ext cx="468105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600" dirty="0">
                <a:latin typeface="Century" panose="02040604050505020304" pitchFamily="18" charset="0"/>
              </a:rPr>
              <a:t>Viața, cariera și studiile</a:t>
            </a:r>
            <a:endParaRPr lang="en-US" sz="2600" dirty="0">
              <a:latin typeface="Century" panose="02040604050505020304" pitchFamily="18" charset="0"/>
            </a:endParaRPr>
          </a:p>
          <a:p>
            <a:endParaRPr lang="en-US" sz="2600" dirty="0">
              <a:latin typeface="Century" panose="02040604050505020304" pitchFamily="18" charset="0"/>
            </a:endParaRPr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xmlns="" id="{559B9DC6-2D06-4A98-AF7C-4FA468A2808F}"/>
              </a:ext>
            </a:extLst>
          </p:cNvPr>
          <p:cNvSpPr txBox="1"/>
          <p:nvPr/>
        </p:nvSpPr>
        <p:spPr>
          <a:xfrm>
            <a:off x="1300295" y="1622664"/>
            <a:ext cx="990739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ntre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 1869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şi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1862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este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student la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Viena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.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Urmează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ca auditor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extraordinar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Facultatea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de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Filozofie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şi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Drept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,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dar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audiază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şi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cursuri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de la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alte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facultăţi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.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Activează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r</a:t>
            </a:r>
            <a:r>
              <a:rPr lang="ro-RO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â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ndul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societăţilor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studenţeşti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, se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împrieteneşte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cu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Ioan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Slavici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; o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cunoaşte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la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Viena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pe Veronica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Micle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;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începe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colaborarea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la "</a:t>
            </a:r>
            <a:r>
              <a:rPr lang="en-US" sz="2000" b="0" i="1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Convorbiri</a:t>
            </a:r>
            <a:r>
              <a:rPr lang="en-US" sz="2000" b="0" i="1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1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Literare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”;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debutează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ca publicist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ziarul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"</a:t>
            </a:r>
            <a:r>
              <a:rPr lang="en-US" sz="2000" b="0" i="1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Albina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” din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Pesta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.</a:t>
            </a:r>
          </a:p>
          <a:p>
            <a:pPr algn="ctr"/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 </a:t>
            </a:r>
          </a:p>
          <a:p>
            <a:pPr algn="ctr"/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Între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1872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şi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1874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este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student la Berlin.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Junimea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acordă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o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bursă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cu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condiţia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să-şi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ia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doctoratul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filozofie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.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Urmează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cu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regularitate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două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semestre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,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dar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nu se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prezintă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la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examene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.</a:t>
            </a:r>
          </a:p>
          <a:p>
            <a:pPr algn="ctr"/>
            <a:endParaRPr lang="en-US" sz="2000" dirty="0">
              <a:latin typeface="Century" panose="020406040505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7E53E968-ECCF-4E3A-BDC3-3B80C7C5B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53" y="4178411"/>
            <a:ext cx="1809365" cy="2549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0863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tăText 1">
            <a:extLst>
              <a:ext uri="{FF2B5EF4-FFF2-40B4-BE49-F238E27FC236}">
                <a16:creationId xmlns:a16="http://schemas.microsoft.com/office/drawing/2014/main" xmlns="" id="{ABC5C8AE-F97F-452C-893A-8557A204F66D}"/>
              </a:ext>
            </a:extLst>
          </p:cNvPr>
          <p:cNvSpPr txBox="1"/>
          <p:nvPr/>
        </p:nvSpPr>
        <p:spPr>
          <a:xfrm>
            <a:off x="4060271" y="377504"/>
            <a:ext cx="501661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600" dirty="0">
                <a:latin typeface="Century" panose="02040604050505020304" pitchFamily="18" charset="0"/>
              </a:rPr>
              <a:t>Viața, cariera și studiile</a:t>
            </a:r>
            <a:endParaRPr lang="en-US" sz="2600" dirty="0">
              <a:latin typeface="Century" panose="02040604050505020304" pitchFamily="18" charset="0"/>
            </a:endParaRPr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xmlns="" id="{8EF1DAFC-E053-44A3-A7BB-8B335B55E9D8}"/>
              </a:ext>
            </a:extLst>
          </p:cNvPr>
          <p:cNvSpPr txBox="1"/>
          <p:nvPr/>
        </p:nvSpPr>
        <p:spPr>
          <a:xfrm>
            <a:off x="1342239" y="1115736"/>
            <a:ext cx="95075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Se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întoarce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ţară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,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trăind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la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Iaşi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între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1874-1877. E director al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Bibliotecii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Centrale,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profesor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suplinitor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,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revizor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şcolar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pentru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judeţele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Iaşi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şi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Vaslui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, redactor la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ziarul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"</a:t>
            </a:r>
            <a:r>
              <a:rPr lang="en-US" sz="2000" b="0" i="1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Curierul</a:t>
            </a:r>
            <a:r>
              <a:rPr lang="en-US" sz="2000" b="0" i="1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de </a:t>
            </a:r>
            <a:r>
              <a:rPr lang="en-US" sz="2000" b="0" i="1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Iaşi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 “.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Continuă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publice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"</a:t>
            </a:r>
            <a:r>
              <a:rPr lang="en-US" sz="2000" b="0" i="1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Convorbiri</a:t>
            </a:r>
            <a:r>
              <a:rPr lang="en-US" sz="2000" b="0" i="1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1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Literare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”. Devine bun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prieten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cu Ion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Creangă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pe care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îl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introduce la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Junimea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.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Situaţia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lui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materială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este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nesigură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; are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necazuri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familie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;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este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îndrăgostit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de Veronica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Micle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.</a:t>
            </a:r>
            <a:endParaRPr lang="en-US" sz="2000" dirty="0">
              <a:latin typeface="Century" panose="02040604050505020304" pitchFamily="18" charset="0"/>
            </a:endParaRPr>
          </a:p>
        </p:txBody>
      </p:sp>
      <p:sp>
        <p:nvSpPr>
          <p:cNvPr id="4" name="CasetăText 3">
            <a:extLst>
              <a:ext uri="{FF2B5EF4-FFF2-40B4-BE49-F238E27FC236}">
                <a16:creationId xmlns:a16="http://schemas.microsoft.com/office/drawing/2014/main" xmlns="" id="{95F4E16A-85EE-4F1B-A94A-0C28098A7D8C}"/>
              </a:ext>
            </a:extLst>
          </p:cNvPr>
          <p:cNvSpPr txBox="1"/>
          <p:nvPr/>
        </p:nvSpPr>
        <p:spPr>
          <a:xfrm>
            <a:off x="1602297" y="4337109"/>
            <a:ext cx="93145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1877 se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mută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la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Bucureşti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,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unde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pînă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1883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este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redactor,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apoi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redactor-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şef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la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ziarul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"</a:t>
            </a:r>
            <a:r>
              <a:rPr lang="en-US" sz="2000" b="0" i="1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Timpul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“.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Desfăşoară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o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activitate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publicistică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excepţională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, tot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aici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se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ruinează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însă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sănătatea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.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Acum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scrie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marile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lui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poeme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1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Scrisorile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, </a:t>
            </a:r>
            <a:r>
              <a:rPr lang="en-US" sz="2000" b="0" i="1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Luceafărul</a:t>
            </a:r>
            <a:r>
              <a:rPr lang="en-US" sz="2000" b="0" i="1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 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etc.</a:t>
            </a:r>
            <a:r>
              <a:rPr lang="en-US" sz="2000" dirty="0">
                <a:latin typeface="Century" panose="02040604050505020304" pitchFamily="18" charset="0"/>
              </a:rPr>
              <a:t/>
            </a:r>
            <a:br>
              <a:rPr lang="en-US" sz="2000" dirty="0">
                <a:latin typeface="Century" panose="02040604050505020304" pitchFamily="18" charset="0"/>
              </a:rPr>
            </a:br>
            <a:endParaRPr lang="en-US" sz="20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7564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tăText 1">
            <a:extLst>
              <a:ext uri="{FF2B5EF4-FFF2-40B4-BE49-F238E27FC236}">
                <a16:creationId xmlns:a16="http://schemas.microsoft.com/office/drawing/2014/main" xmlns="" id="{93F8EE47-4A48-4E6E-8E31-6F3ADEFCDFD8}"/>
              </a:ext>
            </a:extLst>
          </p:cNvPr>
          <p:cNvSpPr txBox="1"/>
          <p:nvPr/>
        </p:nvSpPr>
        <p:spPr>
          <a:xfrm>
            <a:off x="3976381" y="377504"/>
            <a:ext cx="555351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600" dirty="0">
                <a:latin typeface="Century" panose="02040604050505020304" pitchFamily="18" charset="0"/>
              </a:rPr>
              <a:t>Bătrânețea și moartea tragică</a:t>
            </a:r>
            <a:endParaRPr lang="en-US" sz="2600" dirty="0">
              <a:latin typeface="Century" panose="02040604050505020304" pitchFamily="18" charset="0"/>
            </a:endParaRPr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xmlns="" id="{BB583ADD-4B60-41B0-9F1F-EB18CF00ED9C}"/>
              </a:ext>
            </a:extLst>
          </p:cNvPr>
          <p:cNvSpPr txBox="1"/>
          <p:nvPr/>
        </p:nvSpPr>
        <p:spPr>
          <a:xfrm>
            <a:off x="1652631" y="1241571"/>
            <a:ext cx="9504727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anii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1883-1889 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Eminescu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 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scrie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foarte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puţin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sau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ro-RO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chiar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deloc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.</a:t>
            </a:r>
            <a:b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</a:br>
            <a:endParaRPr lang="en-US" sz="2000" b="0" i="0" dirty="0">
              <a:solidFill>
                <a:srgbClr val="000000"/>
              </a:solidFill>
              <a:effectLst/>
              <a:latin typeface="Century" panose="02040604050505020304" pitchFamily="18" charset="0"/>
            </a:endParaRPr>
          </a:p>
          <a:p>
            <a:pPr algn="l"/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 </a:t>
            </a:r>
          </a:p>
          <a:p>
            <a:pPr algn="l"/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Mihai 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Eminescu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se stinge din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viaţă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condiţii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dubioase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şi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interpretate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diferit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mai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multe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surse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la 15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iunie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1889 (15 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iunie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,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zori -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ora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3)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casa de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sănătate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a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doctorului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Şuţu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. E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înmormîntat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la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Bucureşti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,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cimitirul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Bellu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;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sicriul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e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dus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pe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umeri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de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patru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elevi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de la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Şcoala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Normală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de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Institutori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.</a:t>
            </a:r>
            <a:br>
              <a:rPr lang="en-US" sz="2000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</a:br>
            <a:endParaRPr lang="en-US" sz="2000" b="0" i="0" dirty="0">
              <a:solidFill>
                <a:srgbClr val="000000"/>
              </a:solidFill>
              <a:effectLst/>
              <a:latin typeface="Century" panose="02040604050505020304" pitchFamily="18" charset="0"/>
            </a:endParaRPr>
          </a:p>
          <a:p>
            <a:endParaRPr lang="en-US" dirty="0"/>
          </a:p>
        </p:txBody>
      </p:sp>
      <p:pic>
        <p:nvPicPr>
          <p:cNvPr id="5" name="Imagine 4">
            <a:extLst>
              <a:ext uri="{FF2B5EF4-FFF2-40B4-BE49-F238E27FC236}">
                <a16:creationId xmlns:a16="http://schemas.microsoft.com/office/drawing/2014/main" xmlns="" id="{EDB436FD-1378-4A61-B186-8B4C1C81D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724" y="3529668"/>
            <a:ext cx="2603371" cy="33254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801041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>
            <a:extLst>
              <a:ext uri="{FF2B5EF4-FFF2-40B4-BE49-F238E27FC236}">
                <a16:creationId xmlns:a16="http://schemas.microsoft.com/office/drawing/2014/main" xmlns="" id="{1963A11B-B82D-4EEA-8F73-1E85EAFE4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72352" y="929949"/>
            <a:ext cx="6437460" cy="5236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asetăText 4">
            <a:extLst>
              <a:ext uri="{FF2B5EF4-FFF2-40B4-BE49-F238E27FC236}">
                <a16:creationId xmlns:a16="http://schemas.microsoft.com/office/drawing/2014/main" xmlns="" id="{847CA7C8-DBAA-4067-A98D-DC9063F17097}"/>
              </a:ext>
            </a:extLst>
          </p:cNvPr>
          <p:cNvSpPr txBox="1"/>
          <p:nvPr/>
        </p:nvSpPr>
        <p:spPr>
          <a:xfrm>
            <a:off x="7033189" y="594705"/>
            <a:ext cx="5076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000" dirty="0">
                <a:latin typeface="Century" panose="02040604050505020304" pitchFamily="18" charset="0"/>
              </a:rPr>
              <a:t>Diana</a:t>
            </a:r>
            <a:endParaRPr lang="en-US" sz="2000" dirty="0">
              <a:latin typeface="Century" panose="02040604050505020304" pitchFamily="18" charset="0"/>
            </a:endParaRPr>
          </a:p>
        </p:txBody>
      </p:sp>
      <p:sp>
        <p:nvSpPr>
          <p:cNvPr id="6" name="CasetăText 5">
            <a:extLst>
              <a:ext uri="{FF2B5EF4-FFF2-40B4-BE49-F238E27FC236}">
                <a16:creationId xmlns:a16="http://schemas.microsoft.com/office/drawing/2014/main" xmlns="" id="{4556EAB2-38E1-42B5-805D-CD4DBB5D83F3}"/>
              </a:ext>
            </a:extLst>
          </p:cNvPr>
          <p:cNvSpPr txBox="1"/>
          <p:nvPr/>
        </p:nvSpPr>
        <p:spPr>
          <a:xfrm>
            <a:off x="4546362" y="1059680"/>
            <a:ext cx="335849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cauţi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unde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bate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luna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Pe-un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alb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izvor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tremurător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Şi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unde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păsările-ntruna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Se-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ntrec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cu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glas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ciripitor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?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N-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auzi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cum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frunzele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-n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poiană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Şoptesc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cu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zgomotul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guri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Ce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sărută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, se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hârjoană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umbr-adâncă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păduri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?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cea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oglindă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mişcătoare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Vrei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să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priveşti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un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straniu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joc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.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apă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vecinic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călătoare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Sub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ochiul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tău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rămas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pe loc?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S-a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desprimăvărat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pădurea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,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E-o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nouă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viaţă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-n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orice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zvon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,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Şi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numai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tu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gândeşti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aiurea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,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tânărul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Endymion.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" name="CasetăText 6">
            <a:extLst>
              <a:ext uri="{FF2B5EF4-FFF2-40B4-BE49-F238E27FC236}">
                <a16:creationId xmlns:a16="http://schemas.microsoft.com/office/drawing/2014/main" xmlns="" id="{551CE6A8-F6A9-40B5-838C-39E7E8FED1EF}"/>
              </a:ext>
            </a:extLst>
          </p:cNvPr>
          <p:cNvSpPr txBox="1"/>
          <p:nvPr/>
        </p:nvSpPr>
        <p:spPr>
          <a:xfrm>
            <a:off x="8221054" y="1213503"/>
            <a:ext cx="388833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ce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doreşti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singurătate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Şi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glasul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tainic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izvor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?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S-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auzi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cum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codrul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frunza-şi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bate,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S-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adormi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pe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verdele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covor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?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Iar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prin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lumina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cea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rărită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,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Din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valuri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reci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, din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umbre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moi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,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S-apar-o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zână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liniştită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Cu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ochii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mari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, cu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umeri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goi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?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Ah!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acum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crengile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le-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ndoaie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Mâinuţe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albe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omăt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,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faţă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dulce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şi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bălaie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,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Un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trup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înalt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şi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mlădiet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.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Un arc de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aur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pe-al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ei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umăr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,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Ea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trece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mândră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la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vânat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Şi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peste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frunze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fără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număr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Abia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urmă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 a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lăsat</a:t>
            </a:r>
            <a:r>
              <a:rPr lang="en-US" b="0" i="0" dirty="0">
                <a:solidFill>
                  <a:srgbClr val="000000"/>
                </a:solidFill>
                <a:effectLst/>
                <a:latin typeface="Century" panose="02040604050505020304" pitchFamily="18" charset="0"/>
              </a:rPr>
              <a:t>.</a:t>
            </a: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r>
              <a:rPr lang="en-US" dirty="0">
                <a:latin typeface="Century" panose="02040604050505020304" pitchFamily="18" charset="0"/>
              </a:rPr>
              <a:t/>
            </a:r>
            <a:br>
              <a:rPr lang="en-US" dirty="0">
                <a:latin typeface="Century" panose="02040604050505020304" pitchFamily="18" charset="0"/>
              </a:rPr>
            </a:br>
            <a:endParaRPr lang="en-US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3220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p lemn">
  <a:themeElements>
    <a:clrScheme name="Tip lemn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ip lemn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ip lem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TM03090434[[fn=Tip lemn]]</Template>
  <TotalTime>43</TotalTime>
  <Words>300</Words>
  <Application>Microsoft Office PowerPoint</Application>
  <PresentationFormat>Custom</PresentationFormat>
  <Paragraphs>23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Tip lemn</vt:lpstr>
      <vt:lpstr>Dor de Eminescu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Dor de Eminescu</dc:title>
  <dc:creator>Iuly Alex</dc:creator>
  <cp:lastModifiedBy>unu</cp:lastModifiedBy>
  <cp:revision>6</cp:revision>
  <dcterms:created xsi:type="dcterms:W3CDTF">2021-01-27T10:13:24Z</dcterms:created>
  <dcterms:modified xsi:type="dcterms:W3CDTF">2021-01-27T20:05:50Z</dcterms:modified>
</cp:coreProperties>
</file>